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1" r:id="rId1"/>
  </p:sldMasterIdLst>
  <p:notesMasterIdLst>
    <p:notesMasterId r:id="rId38"/>
  </p:notesMasterIdLst>
  <p:handoutMasterIdLst>
    <p:handoutMasterId r:id="rId39"/>
  </p:handoutMasterIdLst>
  <p:sldIdLst>
    <p:sldId id="256" r:id="rId2"/>
    <p:sldId id="293" r:id="rId3"/>
    <p:sldId id="257" r:id="rId4"/>
    <p:sldId id="263" r:id="rId5"/>
    <p:sldId id="258" r:id="rId6"/>
    <p:sldId id="283" r:id="rId7"/>
    <p:sldId id="261" r:id="rId8"/>
    <p:sldId id="264" r:id="rId9"/>
    <p:sldId id="270" r:id="rId10"/>
    <p:sldId id="262" r:id="rId11"/>
    <p:sldId id="280" r:id="rId12"/>
    <p:sldId id="260" r:id="rId13"/>
    <p:sldId id="275" r:id="rId14"/>
    <p:sldId id="271" r:id="rId15"/>
    <p:sldId id="272" r:id="rId16"/>
    <p:sldId id="273" r:id="rId17"/>
    <p:sldId id="274" r:id="rId18"/>
    <p:sldId id="278" r:id="rId19"/>
    <p:sldId id="296" r:id="rId20"/>
    <p:sldId id="297" r:id="rId21"/>
    <p:sldId id="298" r:id="rId22"/>
    <p:sldId id="267" r:id="rId23"/>
    <p:sldId id="265" r:id="rId24"/>
    <p:sldId id="303" r:id="rId25"/>
    <p:sldId id="276" r:id="rId26"/>
    <p:sldId id="266" r:id="rId27"/>
    <p:sldId id="279" r:id="rId28"/>
    <p:sldId id="281" r:id="rId29"/>
    <p:sldId id="305" r:id="rId30"/>
    <p:sldId id="299" r:id="rId31"/>
    <p:sldId id="302" r:id="rId32"/>
    <p:sldId id="304" r:id="rId33"/>
    <p:sldId id="300" r:id="rId34"/>
    <p:sldId id="289" r:id="rId35"/>
    <p:sldId id="268" r:id="rId36"/>
    <p:sldId id="269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9386B295-4652-B441-8D23-93089606C5CA}">
          <p14:sldIdLst>
            <p14:sldId id="256"/>
          </p14:sldIdLst>
        </p14:section>
        <p14:section name="Agenda" id="{FB639C89-C2B8-F04D-853F-8FF6DB5110E9}">
          <p14:sldIdLst>
            <p14:sldId id="293"/>
            <p14:sldId id="257"/>
          </p14:sldIdLst>
        </p14:section>
        <p14:section name="Design" id="{A9EB1EB1-27D5-0D4E-8C47-7B82807259FA}">
          <p14:sldIdLst>
            <p14:sldId id="263"/>
            <p14:sldId id="258"/>
            <p14:sldId id="283"/>
            <p14:sldId id="261"/>
            <p14:sldId id="264"/>
            <p14:sldId id="270"/>
          </p14:sldIdLst>
        </p14:section>
        <p14:section name="Experiments" id="{2EFBFCE6-514B-504E-985A-D995620FDD38}">
          <p14:sldIdLst>
            <p14:sldId id="262"/>
            <p14:sldId id="280"/>
            <p14:sldId id="260"/>
            <p14:sldId id="275"/>
            <p14:sldId id="271"/>
            <p14:sldId id="272"/>
            <p14:sldId id="273"/>
            <p14:sldId id="274"/>
            <p14:sldId id="278"/>
            <p14:sldId id="296"/>
            <p14:sldId id="297"/>
            <p14:sldId id="298"/>
            <p14:sldId id="267"/>
            <p14:sldId id="265"/>
            <p14:sldId id="303"/>
            <p14:sldId id="276"/>
            <p14:sldId id="266"/>
            <p14:sldId id="279"/>
            <p14:sldId id="281"/>
            <p14:sldId id="305"/>
            <p14:sldId id="299"/>
            <p14:sldId id="302"/>
            <p14:sldId id="304"/>
            <p14:sldId id="300"/>
          </p14:sldIdLst>
        </p14:section>
        <p14:section name="Lessons Learnd about the System" id="{FC379D57-7172-2F44-85F0-223F15393FF3}">
          <p14:sldIdLst>
            <p14:sldId id="289"/>
            <p14:sldId id="26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6" autoAdjust="0"/>
    <p:restoredTop sz="88531" autoAdjust="0"/>
  </p:normalViewPr>
  <p:slideViewPr>
    <p:cSldViewPr snapToGrid="0" snapToObjects="1">
      <p:cViewPr varScale="1">
        <p:scale>
          <a:sx n="107" d="100"/>
          <a:sy n="107" d="100"/>
        </p:scale>
        <p:origin x="-179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sendMessage</a:t>
            </a:r>
            <a:r>
              <a:rPr lang="en-US" dirty="0" smtClean="0"/>
              <a:t> (2h</a:t>
            </a:r>
            <a:r>
              <a:rPr lang="en-US" baseline="0" dirty="0" smtClean="0"/>
              <a:t> Test)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Sheet1!$A$2:$A$3</c:f>
              <c:strCache>
                <c:ptCount val="2"/>
                <c:pt idx="0">
                  <c:v>Database</c:v>
                </c:pt>
                <c:pt idx="1">
                  <c:v>Client + Middleware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0.181818181818182</c:v>
                </c:pt>
                <c:pt idx="1">
                  <c:v>0.787878787878788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Sheet1!$A$2:$A$3</c:f>
              <c:strCache>
                <c:ptCount val="2"/>
                <c:pt idx="0">
                  <c:v>Database</c:v>
                </c:pt>
                <c:pt idx="1">
                  <c:v>Client + Middleware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26.0</c:v>
                </c:pt>
                <c:pt idx="1">
                  <c:v>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dequeueMessage</a:t>
            </a:r>
            <a:r>
              <a:rPr lang="en-US" dirty="0" smtClean="0"/>
              <a:t> (2h Test)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Sheet1!$A$2:$A$3</c:f>
              <c:strCache>
                <c:ptCount val="2"/>
                <c:pt idx="0">
                  <c:v>Database</c:v>
                </c:pt>
                <c:pt idx="1">
                  <c:v>Client + Middleware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0.176470588235294</c:v>
                </c:pt>
                <c:pt idx="1">
                  <c:v>0.794117647058823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FCA6F-234D-AE40-BFA1-9414A5A22271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77FE4-9EA5-4647-B644-010E99C32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0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3.png>
</file>

<file path=ppt/media/image14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41E6-8F86-ED46-8E8C-1BDDA3C7A863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F1629-35A7-B149-9E44-FCD098C0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7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insert real one:</a:t>
            </a:r>
          </a:p>
          <a:p>
            <a:r>
              <a:rPr lang="en-US" dirty="0" smtClean="0"/>
              <a:t>CSndReq#OK#SendMessageRequest,CSndReq#OK#DequeueMessageRequest,BProcReq#SendMessageRequest,BProcReq#DequeueMessageRequest,BDb#insertMessage,BDb#dequeueMessage#Ok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07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7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KISS</a:t>
            </a:r>
          </a:p>
          <a:p>
            <a:endParaRPr lang="en-US" dirty="0" smtClean="0"/>
          </a:p>
          <a:p>
            <a:r>
              <a:rPr lang="en-US" dirty="0" smtClean="0"/>
              <a:t>Context:</a:t>
            </a:r>
            <a:r>
              <a:rPr lang="en-US" baseline="0" dirty="0" smtClean="0"/>
              <a:t> For request – response</a:t>
            </a:r>
          </a:p>
          <a:p>
            <a:r>
              <a:rPr lang="en-US" baseline="0" dirty="0" smtClean="0"/>
              <a:t>Otherwise would use two fields </a:t>
            </a:r>
            <a:r>
              <a:rPr lang="en-US" baseline="0" dirty="0" err="1" smtClean="0"/>
              <a:t>is_request_response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message_id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receiver_id</a:t>
            </a:r>
            <a:r>
              <a:rPr lang="en-US" baseline="0" dirty="0" smtClean="0"/>
              <a:t>: Every client owns a private queue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41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Ruby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3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Diagramm</a:t>
            </a:r>
            <a:r>
              <a:rPr lang="en-US" baseline="0" dirty="0" smtClean="0"/>
              <a:t> in the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12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C393-8F08-6646-8AFC-DBD8F856E7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AE73-AF49-134F-BE0A-11815868C76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4388-52E8-864C-A783-95CAD7816AE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6254750" y="2116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CD7-4F19-1847-B868-CDE0868CFA03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44ACD-7E3B-114C-8A44-818B69A27A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09709-7843-5840-A153-D360E356AD1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A89D5-FE7E-5946-8743-6579849CD5C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76D1-FE2F-9546-99E5-AFCF9A1EF08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3769A-6503-4844-8A79-18EB941271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2BF1-187B-A546-ADA8-B04616B026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5027-B64D-5D45-A5EB-9DB6BD0E46C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935567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00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4E0A033D-2CD1-C04D-A677-A38261D9801F}" type="datetime2">
              <a:rPr lang="en-US" smtClean="0"/>
              <a:t>Thursday 14 November 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57B2308-30A8-9242-AB00-DAE35BE06A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1294732"/>
            <a:ext cx="7408333" cy="483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</a:t>
            </a:r>
            <a:r>
              <a:rPr lang="de-CH" dirty="0" err="1" smtClean="0"/>
              <a:t>text</a:t>
            </a:r>
            <a:r>
              <a:rPr lang="de-CH" dirty="0" smtClean="0"/>
              <a:t> </a:t>
            </a:r>
            <a:r>
              <a:rPr lang="de-CH" dirty="0" err="1" smtClean="0"/>
              <a:t>styles</a:t>
            </a:r>
            <a:endParaRPr lang="de-CH" dirty="0" smtClean="0"/>
          </a:p>
          <a:p>
            <a:pPr lvl="1"/>
            <a:r>
              <a:rPr lang="de-CH" dirty="0" smtClean="0"/>
              <a:t>Second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2"/>
            <a:r>
              <a:rPr lang="de-CH" dirty="0" smtClean="0"/>
              <a:t>Third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3"/>
            <a:r>
              <a:rPr lang="de-CH" dirty="0" err="1" smtClean="0"/>
              <a:t>Fourth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4"/>
            <a:r>
              <a:rPr lang="de-CH" dirty="0" err="1" smtClean="0"/>
              <a:t>Fifth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MLMQ</a:t>
            </a:r>
            <a:br>
              <a:rPr lang="en-US" dirty="0" smtClean="0"/>
            </a:br>
            <a:r>
              <a:rPr lang="en-US" dirty="0" smtClean="0"/>
              <a:t>Mat Luke Message Queuing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Advanced </a:t>
            </a:r>
            <a:r>
              <a:rPr lang="en-US" dirty="0"/>
              <a:t>Systems Lab – Milestone </a:t>
            </a:r>
            <a:r>
              <a:rPr lang="en-US" dirty="0" smtClean="0"/>
              <a:t>1</a:t>
            </a:r>
          </a:p>
          <a:p>
            <a:r>
              <a:rPr lang="en-US" dirty="0" smtClean="0"/>
              <a:t>Matthias </a:t>
            </a:r>
            <a:r>
              <a:rPr lang="en-US" dirty="0" err="1" smtClean="0"/>
              <a:t>Ganz</a:t>
            </a:r>
            <a:r>
              <a:rPr lang="en-US" dirty="0" smtClean="0"/>
              <a:t> &amp; Lukas Elmer</a:t>
            </a:r>
          </a:p>
          <a:p>
            <a:r>
              <a:rPr lang="en-US" dirty="0" smtClean="0"/>
              <a:t>HS 13/14</a:t>
            </a:r>
          </a:p>
          <a:p>
            <a:r>
              <a:rPr lang="en-US" dirty="0" smtClean="0"/>
              <a:t>ETHZ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4DAB-225D-3F47-8143-0FE8F68490F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7430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A0231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54" r="-36654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06A0-C6F4-A74A-9742-57B7FE2716B7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1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2h </a:t>
            </a:r>
            <a:r>
              <a:rPr lang="en-US" dirty="0" smtClean="0"/>
              <a:t>Test</a:t>
            </a:r>
            <a:endParaRPr lang="en-US" dirty="0" smtClean="0"/>
          </a:p>
          <a:p>
            <a:r>
              <a:rPr lang="en-US" dirty="0" smtClean="0"/>
              <a:t>Best configuration</a:t>
            </a:r>
          </a:p>
          <a:p>
            <a:pPr lvl="1"/>
            <a:r>
              <a:rPr lang="en-US" dirty="0" smtClean="0"/>
              <a:t>Throughput vs. response </a:t>
            </a:r>
            <a:r>
              <a:rPr lang="en-US" dirty="0"/>
              <a:t>t</a:t>
            </a:r>
            <a:r>
              <a:rPr lang="en-US" dirty="0" smtClean="0"/>
              <a:t>ime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  <a:p>
            <a:r>
              <a:rPr lang="en-US" dirty="0"/>
              <a:t>Bottlenecks, optimization Points</a:t>
            </a:r>
          </a:p>
          <a:p>
            <a:pPr lvl="1"/>
            <a:r>
              <a:rPr lang="en-US" dirty="0"/>
              <a:t>Which component spends how much time</a:t>
            </a:r>
          </a:p>
          <a:p>
            <a:r>
              <a:rPr lang="en-US" dirty="0" smtClean="0"/>
              <a:t>System limit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 tests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0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03639" y="4426065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9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80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179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3458182" cy="76199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H="1" flipV="1">
            <a:off x="4699238" y="4020436"/>
            <a:ext cx="1050796" cy="76050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5750034" y="3574006"/>
            <a:ext cx="1290155" cy="120693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3" name="Rounded Rectangle 42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960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lded Corner 40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>
          <a:xfrm>
            <a:off x="6537739" y="5057913"/>
            <a:ext cx="717826" cy="5742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olded Corner 44"/>
          <p:cNvSpPr/>
          <p:nvPr/>
        </p:nvSpPr>
        <p:spPr>
          <a:xfrm>
            <a:off x="7614172" y="4780938"/>
            <a:ext cx="1072628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 &amp; Statistics</a:t>
            </a:r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2" name="Rounded Rectangle 41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04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Sequential Test</a:t>
            </a:r>
            <a:endParaRPr lang="en-US" dirty="0"/>
          </a:p>
        </p:txBody>
      </p:sp>
      <p:cxnSp>
        <p:nvCxnSpPr>
          <p:cNvPr id="41" name="Straight Arrow Connector 40"/>
          <p:cNvCxnSpPr>
            <a:endCxn id="43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43" name="Rectangle 42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65" name="Group 64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7" name="Group 66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9" name="Rounded Rectangle 68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0" name="Rounded Rectangle 69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1" name="Rounded Rectangle 70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8" name="Rounded Rectangle 67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66" name="Straight Connector 65"/>
              <p:cNvCxnSpPr>
                <a:stCxn id="71" idx="3"/>
                <a:endCxn id="68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0" name="Group 59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2" name="Rounded Rectangle 61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3" name="Rounded Rectangle 62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4" name="Rounded Rectangle 63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1" name="Rounded Rectangle 60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9" name="Straight Connector 58"/>
              <p:cNvCxnSpPr>
                <a:stCxn id="64" idx="3"/>
                <a:endCxn id="61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3" name="Group 5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6" name="Rounded Rectangle 5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7" name="Rounded Rectangle 5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54" name="Rounded Rectangle 5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2" name="Straight Connector 51"/>
              <p:cNvCxnSpPr>
                <a:stCxn id="57" idx="3"/>
                <a:endCxn id="5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Can 46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48" name="Straight Connector 47"/>
            <p:cNvCxnSpPr>
              <a:stCxn id="68" idx="3"/>
              <a:endCxn id="47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61" idx="3"/>
              <a:endCxn id="47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54" idx="3"/>
              <a:endCxn id="47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1237931" y="351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829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Parallel Tests</a:t>
            </a:r>
            <a:endParaRPr lang="en-US" dirty="0"/>
          </a:p>
        </p:txBody>
      </p:sp>
      <p:cxnSp>
        <p:nvCxnSpPr>
          <p:cNvPr id="38" name="Straight Arrow Connector 37"/>
          <p:cNvCxnSpPr>
            <a:endCxn id="138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168" idx="2"/>
          </p:cNvCxnSpPr>
          <p:nvPr/>
        </p:nvCxnSpPr>
        <p:spPr>
          <a:xfrm flipV="1">
            <a:off x="461948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endCxn id="198" idx="2"/>
          </p:cNvCxnSpPr>
          <p:nvPr/>
        </p:nvCxnSpPr>
        <p:spPr>
          <a:xfrm flipV="1">
            <a:off x="730657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0" y="522356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Cannot to 20 Amazon EC2 instances</a:t>
            </a:r>
            <a:br>
              <a:rPr lang="en-US" sz="2400" dirty="0" smtClean="0"/>
            </a:br>
            <a:r>
              <a:rPr lang="en-US" sz="2400" dirty="0" smtClean="0"/>
              <a:t>Request to Increase Amazon EC2 Instance Limit</a:t>
            </a:r>
            <a:endParaRPr lang="en-US" sz="2400" dirty="0"/>
          </a:p>
        </p:txBody>
      </p:sp>
      <p:grpSp>
        <p:nvGrpSpPr>
          <p:cNvPr id="137" name="Group 136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138" name="Rectangle 13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39" name="Group 13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60" name="Group 15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62" name="Group 16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64" name="Rounded Rectangle 16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5" name="Rounded Rectangle 16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6" name="Rounded Rectangle 16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63" name="Rounded Rectangle 16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61" name="Straight Connector 160"/>
              <p:cNvCxnSpPr>
                <a:stCxn id="166" idx="3"/>
                <a:endCxn id="16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55" name="Group 15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7" name="Rounded Rectangle 15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8" name="Rounded Rectangle 15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9" name="Rounded Rectangle 15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56" name="Rounded Rectangle 15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54" name="Straight Connector 153"/>
              <p:cNvCxnSpPr>
                <a:stCxn id="159" idx="3"/>
                <a:endCxn id="15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46" name="Group 14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48" name="Group 14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0" name="Rounded Rectangle 14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1" name="Rounded Rectangle 15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2" name="Rounded Rectangle 15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49" name="Rounded Rectangle 14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47" name="Straight Connector 146"/>
              <p:cNvCxnSpPr>
                <a:stCxn id="152" idx="3"/>
                <a:endCxn id="14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Can 14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43" name="Straight Connector 142"/>
            <p:cNvCxnSpPr>
              <a:stCxn id="163" idx="3"/>
              <a:endCxn id="14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3"/>
              <a:endCxn id="14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49" idx="3"/>
              <a:endCxn id="14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/>
          <p:cNvGrpSpPr/>
          <p:nvPr/>
        </p:nvGrpSpPr>
        <p:grpSpPr>
          <a:xfrm>
            <a:off x="3421269" y="1566496"/>
            <a:ext cx="2396435" cy="1643036"/>
            <a:chOff x="871538" y="1733826"/>
            <a:chExt cx="7408862" cy="4052956"/>
          </a:xfrm>
        </p:grpSpPr>
        <p:sp>
          <p:nvSpPr>
            <p:cNvPr id="168" name="Rectangle 16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90" name="Group 18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94" name="Rounded Rectangle 19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5" name="Rounded Rectangle 19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6" name="Rounded Rectangle 19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93" name="Rounded Rectangle 19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91" name="Straight Connector 190"/>
              <p:cNvCxnSpPr>
                <a:stCxn id="196" idx="3"/>
                <a:endCxn id="19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Group 16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83" name="Group 18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85" name="Group 18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7" name="Rounded Rectangle 18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8" name="Rounded Rectangle 18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9" name="Rounded Rectangle 18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86" name="Rounded Rectangle 18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84" name="Straight Connector 183"/>
              <p:cNvCxnSpPr>
                <a:stCxn id="189" idx="3"/>
                <a:endCxn id="18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Group 17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6" name="Group 17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78" name="Group 17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0" name="Rounded Rectangle 17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1" name="Rounded Rectangle 18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2" name="Rounded Rectangle 18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79" name="Rounded Rectangle 17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77" name="Straight Connector 176"/>
              <p:cNvCxnSpPr>
                <a:stCxn id="182" idx="3"/>
                <a:endCxn id="17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2" name="Can 17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73" name="Straight Connector 172"/>
            <p:cNvCxnSpPr>
              <a:stCxn id="193" idx="3"/>
              <a:endCxn id="17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6" idx="3"/>
              <a:endCxn id="17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179" idx="3"/>
              <a:endCxn id="17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>
            <a:off x="6108359" y="1566496"/>
            <a:ext cx="2396435" cy="1643036"/>
            <a:chOff x="871538" y="1733826"/>
            <a:chExt cx="7408862" cy="4052956"/>
          </a:xfrm>
        </p:grpSpPr>
        <p:sp>
          <p:nvSpPr>
            <p:cNvPr id="198" name="Rectangle 19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99" name="Group 19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20" name="Group 21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22" name="Group 22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24" name="Rounded Rectangle 22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5" name="Rounded Rectangle 22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6" name="Rounded Rectangle 22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23" name="Rounded Rectangle 22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21" name="Straight Connector 220"/>
              <p:cNvCxnSpPr>
                <a:stCxn id="226" idx="3"/>
                <a:endCxn id="22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0" name="Group 19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15" name="Group 21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7" name="Rounded Rectangle 21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8" name="Rounded Rectangle 21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9" name="Rounded Rectangle 21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16" name="Rounded Rectangle 21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14" name="Straight Connector 213"/>
              <p:cNvCxnSpPr>
                <a:stCxn id="219" idx="3"/>
                <a:endCxn id="21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1" name="Group 20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08" name="Group 20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0" name="Rounded Rectangle 20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1" name="Rounded Rectangle 21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2" name="Rounded Rectangle 21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09" name="Rounded Rectangle 20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07" name="Straight Connector 206"/>
              <p:cNvCxnSpPr>
                <a:stCxn id="212" idx="3"/>
                <a:endCxn id="20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2" name="Can 20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203" name="Straight Connector 202"/>
            <p:cNvCxnSpPr>
              <a:stCxn id="223" idx="3"/>
              <a:endCxn id="20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>
              <a:stCxn id="216" idx="3"/>
              <a:endCxn id="20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>
              <a:stCxn id="209" idx="3"/>
              <a:endCxn id="20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Right Arrow 228"/>
          <p:cNvSpPr/>
          <p:nvPr/>
        </p:nvSpPr>
        <p:spPr>
          <a:xfrm>
            <a:off x="975632" y="5701208"/>
            <a:ext cx="544672" cy="25878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111229" y="3510938"/>
            <a:ext cx="1625601" cy="1270000"/>
            <a:chOff x="3421269" y="4780938"/>
            <a:chExt cx="1625601" cy="1270000"/>
          </a:xfrm>
        </p:grpSpPr>
        <p:sp>
          <p:nvSpPr>
            <p:cNvPr id="105" name="Rounded Rectangle 104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1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39973" y="5277300"/>
              <a:ext cx="526537" cy="671755"/>
            </a:xfrm>
            <a:prstGeom prst="rect">
              <a:avLst/>
            </a:prstGeom>
          </p:spPr>
        </p:pic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596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09" name="Group 108"/>
          <p:cNvGrpSpPr/>
          <p:nvPr/>
        </p:nvGrpSpPr>
        <p:grpSpPr>
          <a:xfrm>
            <a:off x="3806685" y="3510938"/>
            <a:ext cx="1625601" cy="1270000"/>
            <a:chOff x="3421269" y="4780938"/>
            <a:chExt cx="1625601" cy="1270000"/>
          </a:xfrm>
        </p:grpSpPr>
        <p:sp>
          <p:nvSpPr>
            <p:cNvPr id="110" name="Rounded Rectangle 109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1" name="Picture 1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2" name="Picture 1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13" name="Group 112"/>
          <p:cNvGrpSpPr/>
          <p:nvPr/>
        </p:nvGrpSpPr>
        <p:grpSpPr>
          <a:xfrm>
            <a:off x="6493775" y="3507745"/>
            <a:ext cx="1625601" cy="1270000"/>
            <a:chOff x="3421269" y="4780938"/>
            <a:chExt cx="1625601" cy="1270000"/>
          </a:xfrm>
        </p:grpSpPr>
        <p:sp>
          <p:nvSpPr>
            <p:cNvPr id="114" name="Rounded Rectangle 113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5" name="Picture 1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6" name="Picture 1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97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 smtClean="0"/>
              <a:t>Test without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response time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79" r="-3679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44918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 smtClean="0"/>
              <a:t>Test with </a:t>
            </a:r>
            <a:r>
              <a:rPr lang="en-US" sz="3200" dirty="0" smtClean="0"/>
              <a:t>4 minutes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/ </a:t>
            </a:r>
            <a:r>
              <a:rPr lang="en-US" sz="3200" dirty="0" err="1" smtClean="0"/>
              <a:t>cooldown</a:t>
            </a:r>
            <a:r>
              <a:rPr lang="en-US" sz="3200" dirty="0"/>
              <a:t> time, response time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215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2072" r="2072"/>
          <a:stretch>
            <a:fillRect/>
          </a:stretch>
        </p:blipFill>
        <p:spPr>
          <a:xfrm>
            <a:off x="-1103394" y="-59855"/>
            <a:ext cx="11358726" cy="7406174"/>
          </a:xfrm>
        </p:spPr>
      </p:pic>
    </p:spTree>
    <p:extLst>
      <p:ext uri="{BB962C8B-B14F-4D97-AF65-F5344CB8AC3E}">
        <p14:creationId xmlns:p14="http://schemas.microsoft.com/office/powerpoint/2010/main" val="30053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 smtClean="0"/>
              <a:t>Test without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throughput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47853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Experiments – 2h </a:t>
            </a:r>
            <a:r>
              <a:rPr lang="en-US" sz="3200" dirty="0" smtClean="0"/>
              <a:t>Test with </a:t>
            </a:r>
            <a:r>
              <a:rPr lang="en-US" sz="3200" dirty="0"/>
              <a:t>4 minutes </a:t>
            </a:r>
            <a:r>
              <a:rPr lang="en-US" sz="3200" dirty="0" err="1"/>
              <a:t>warmup</a:t>
            </a:r>
            <a:r>
              <a:rPr lang="en-US" sz="3200" dirty="0"/>
              <a:t> / </a:t>
            </a:r>
            <a:r>
              <a:rPr lang="en-US" sz="3200" dirty="0" err="1"/>
              <a:t>cooldown</a:t>
            </a:r>
            <a:r>
              <a:rPr lang="en-US" sz="3200" dirty="0"/>
              <a:t> time, throughput</a:t>
            </a:r>
            <a:endParaRPr lang="en-US" sz="3200" dirty="0"/>
          </a:p>
        </p:txBody>
      </p:sp>
      <p:sp>
        <p:nvSpPr>
          <p:cNvPr id="9" name="Rectangle 8"/>
          <p:cNvSpPr/>
          <p:nvPr/>
        </p:nvSpPr>
        <p:spPr>
          <a:xfrm>
            <a:off x="4106863" y="5982574"/>
            <a:ext cx="118696" cy="14358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  <p:sp>
        <p:nvSpPr>
          <p:cNvPr id="12" name="Rectangle 11"/>
          <p:cNvSpPr/>
          <p:nvPr/>
        </p:nvSpPr>
        <p:spPr>
          <a:xfrm>
            <a:off x="7335405" y="1875489"/>
            <a:ext cx="130555" cy="378659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13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2h Test configuration</a:t>
            </a:r>
          </a:p>
          <a:p>
            <a:pPr lvl="1"/>
            <a:r>
              <a:rPr lang="en-US" dirty="0" smtClean="0"/>
              <a:t>For 95% of all </a:t>
            </a:r>
            <a:r>
              <a:rPr lang="en-US" b="1" dirty="0" err="1" smtClean="0"/>
              <a:t>sendMessage</a:t>
            </a:r>
            <a:r>
              <a:rPr lang="en-US" dirty="0" smtClean="0"/>
              <a:t> requests, the response time will be </a:t>
            </a:r>
            <a:r>
              <a:rPr lang="en-US" b="1" dirty="0" smtClean="0"/>
              <a:t>under </a:t>
            </a:r>
            <a:r>
              <a:rPr lang="en-US" b="1" dirty="0" smtClean="0"/>
              <a:t>50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 smtClean="0"/>
              <a:t>For </a:t>
            </a:r>
            <a:r>
              <a:rPr lang="en-US" dirty="0"/>
              <a:t>95% of all </a:t>
            </a:r>
            <a:r>
              <a:rPr lang="en-US" b="1" dirty="0" err="1" smtClean="0"/>
              <a:t>dequeueMessage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</a:t>
            </a:r>
            <a:r>
              <a:rPr lang="en-US" b="1" dirty="0" smtClean="0"/>
              <a:t>62 </a:t>
            </a:r>
            <a:r>
              <a:rPr lang="en-US" b="1" dirty="0" err="1" smtClean="0"/>
              <a:t>ms</a:t>
            </a:r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</a:t>
            </a:r>
            <a:r>
              <a:rPr lang="en-US" dirty="0" smtClean="0"/>
              <a:t>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1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 smtClean="0"/>
              <a:t>Results, 2h Test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79" r="-3679"/>
          <a:stretch>
            <a:fillRect/>
          </a:stretch>
        </p:blipFill>
        <p:spPr>
          <a:xfrm>
            <a:off x="681362" y="1171401"/>
            <a:ext cx="7789214" cy="5078762"/>
          </a:xfrm>
        </p:spPr>
      </p:pic>
    </p:spTree>
    <p:extLst>
      <p:ext uri="{BB962C8B-B14F-4D97-AF65-F5344CB8AC3E}">
        <p14:creationId xmlns:p14="http://schemas.microsoft.com/office/powerpoint/2010/main" val="390785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773246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– Results, 2h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004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738807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– Results, 2h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Screenshot 2013-11-12 23.29.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7" b="99389" l="9976" r="933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6311" r="-26311"/>
          <a:stretch>
            <a:fillRect/>
          </a:stretch>
        </p:blipFill>
        <p:spPr>
          <a:xfrm>
            <a:off x="201576" y="1123600"/>
            <a:ext cx="8748786" cy="570442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Factors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– Primary Factors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Clients</a:t>
            </a:r>
          </a:p>
          <a:p>
            <a:r>
              <a:rPr lang="en-US" dirty="0" smtClean="0"/>
              <a:t># Brokers</a:t>
            </a:r>
          </a:p>
          <a:p>
            <a:r>
              <a:rPr lang="en-US" dirty="0" smtClean="0"/>
              <a:t>DB Connection Pool Size</a:t>
            </a:r>
          </a:p>
          <a:p>
            <a:r>
              <a:rPr lang="en-US" dirty="0" smtClean="0"/>
              <a:t>Worker Pool Size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      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1612348" y="3975654"/>
            <a:ext cx="2131391" cy="11043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6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pic>
        <p:nvPicPr>
          <p:cNvPr id="11" name="Inhaltsplatzhalter 10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5"/>
          <a:stretch/>
        </p:blipFill>
        <p:spPr>
          <a:xfrm>
            <a:off x="550104" y="1199255"/>
            <a:ext cx="8051730" cy="5086090"/>
          </a:xfrm>
        </p:spPr>
      </p:pic>
    </p:spTree>
    <p:extLst>
      <p:ext uri="{BB962C8B-B14F-4D97-AF65-F5344CB8AC3E}">
        <p14:creationId xmlns:p14="http://schemas.microsoft.com/office/powerpoint/2010/main" val="3276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Interpretation</a:t>
            </a:r>
          </a:p>
          <a:p>
            <a:pPr lvl="1"/>
            <a:r>
              <a:rPr lang="en-US" dirty="0" smtClean="0"/>
              <a:t>Higher throughput </a:t>
            </a:r>
            <a:r>
              <a:rPr lang="en-US" dirty="0" smtClean="0">
                <a:sym typeface="Wingdings"/>
              </a:rPr>
              <a:t> higher response time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– Results: 2</a:t>
            </a:r>
            <a:r>
              <a:rPr lang="en-US" baseline="30000" dirty="0"/>
              <a:t>k</a:t>
            </a:r>
            <a:r>
              <a:rPr lang="en-US" dirty="0"/>
              <a:t> Test</a:t>
            </a:r>
          </a:p>
        </p:txBody>
      </p:sp>
    </p:spTree>
    <p:extLst>
      <p:ext uri="{BB962C8B-B14F-4D97-AF65-F5344CB8AC3E}">
        <p14:creationId xmlns:p14="http://schemas.microsoft.com/office/powerpoint/2010/main" val="3228793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70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Response Time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>
          <a:xfrm>
            <a:off x="681930" y="1170732"/>
            <a:ext cx="7788608" cy="5079432"/>
          </a:xfrm>
        </p:spPr>
      </p:pic>
    </p:spTree>
    <p:extLst>
      <p:ext uri="{BB962C8B-B14F-4D97-AF65-F5344CB8AC3E}">
        <p14:creationId xmlns:p14="http://schemas.microsoft.com/office/powerpoint/2010/main" val="309040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200" dirty="0"/>
          </a:p>
          <a:p>
            <a:r>
              <a:rPr lang="en-US" dirty="0" smtClean="0"/>
              <a:t>Interpretation: </a:t>
            </a:r>
            <a:r>
              <a:rPr lang="en-US" dirty="0"/>
              <a:t>Higher load </a:t>
            </a:r>
            <a:r>
              <a:rPr lang="en-US" dirty="0" smtClean="0">
                <a:sym typeface="Wingdings"/>
              </a:rPr>
              <a:t>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Slower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database</a:t>
            </a:r>
            <a:endParaRPr lang="en-US" dirty="0" smtClean="0"/>
          </a:p>
          <a:p>
            <a:pPr lvl="1"/>
            <a:r>
              <a:rPr lang="en-US" dirty="0" smtClean="0"/>
              <a:t>Higher </a:t>
            </a:r>
            <a:r>
              <a:rPr lang="en-US" dirty="0" smtClean="0">
                <a:solidFill>
                  <a:srgbClr val="32AE51"/>
                </a:solidFill>
              </a:rPr>
              <a:t>database</a:t>
            </a:r>
            <a:r>
              <a:rPr lang="en-US" dirty="0" smtClean="0"/>
              <a:t> response time variance</a:t>
            </a:r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Experiments – Incremental Load Test, Response Time</a:t>
            </a:r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>
          <a:blip r:embed="rId2"/>
          <a:srcRect l="-3668" r="-3668"/>
          <a:stretch>
            <a:fillRect/>
          </a:stretch>
        </p:blipFill>
        <p:spPr>
          <a:xfrm>
            <a:off x="1024468" y="1257212"/>
            <a:ext cx="4715710" cy="307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54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Response Time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  <p:grpSp>
        <p:nvGrpSpPr>
          <p:cNvPr id="8" name="Group 7"/>
          <p:cNvGrpSpPr/>
          <p:nvPr/>
        </p:nvGrpSpPr>
        <p:grpSpPr>
          <a:xfrm>
            <a:off x="1709217" y="1649956"/>
            <a:ext cx="4023162" cy="4121667"/>
            <a:chOff x="1709217" y="1649956"/>
            <a:chExt cx="4023162" cy="4121667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2888534" y="1649956"/>
              <a:ext cx="0" cy="41189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709217" y="1768659"/>
              <a:ext cx="11772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underload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076330" y="1756790"/>
              <a:ext cx="1088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aturated</a:t>
              </a:r>
              <a:endParaRPr lang="en-US" dirty="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4628197" y="1652668"/>
              <a:ext cx="0" cy="41189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784884" y="1760855"/>
              <a:ext cx="9474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trashing</a:t>
              </a:r>
              <a:endParaRPr lang="en-US" dirty="0"/>
            </a:p>
          </p:txBody>
        </p:sp>
      </p:grpSp>
      <p:cxnSp>
        <p:nvCxnSpPr>
          <p:cNvPr id="16" name="Straight Connector 15"/>
          <p:cNvCxnSpPr/>
          <p:nvPr/>
        </p:nvCxnSpPr>
        <p:spPr>
          <a:xfrm>
            <a:off x="1602388" y="3881551"/>
            <a:ext cx="128614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2888534" y="3572926"/>
            <a:ext cx="1739663" cy="3086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628197" y="1649959"/>
            <a:ext cx="3158224" cy="19229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3545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Throughput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  <p:grpSp>
        <p:nvGrpSpPr>
          <p:cNvPr id="15" name="Group 14"/>
          <p:cNvGrpSpPr/>
          <p:nvPr/>
        </p:nvGrpSpPr>
        <p:grpSpPr>
          <a:xfrm>
            <a:off x="2219607" y="1649956"/>
            <a:ext cx="6725755" cy="4118955"/>
            <a:chOff x="2219607" y="1649956"/>
            <a:chExt cx="6725755" cy="411895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3774515" y="1649956"/>
              <a:ext cx="0" cy="41189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219607" y="1768659"/>
              <a:ext cx="11772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underload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163672" y="1768659"/>
              <a:ext cx="1088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aturated</a:t>
              </a:r>
              <a:endParaRPr lang="en-US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7770305" y="1649956"/>
              <a:ext cx="0" cy="41189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7890904" y="1768659"/>
              <a:ext cx="10544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</a:t>
              </a:r>
              <a:r>
                <a:rPr lang="en-US" dirty="0" smtClean="0"/>
                <a:t>rashing?</a:t>
              </a:r>
              <a:endParaRPr lang="en-US" dirty="0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1637998" y="1543124"/>
            <a:ext cx="201782" cy="3715368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-45419" y="3498052"/>
            <a:ext cx="254428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# of Successful Requests in 1000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48616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l="1662" r="1662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229825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Improvements during this milestone</a:t>
            </a:r>
            <a:endParaRPr lang="en-US" dirty="0"/>
          </a:p>
          <a:p>
            <a:pPr lvl="1"/>
            <a:r>
              <a:rPr lang="en-US" dirty="0" smtClean="0"/>
              <a:t>Response time stability</a:t>
            </a:r>
          </a:p>
          <a:p>
            <a:pPr lvl="1"/>
            <a:r>
              <a:rPr lang="en-US" dirty="0" smtClean="0"/>
              <a:t>Throughput</a:t>
            </a:r>
          </a:p>
          <a:p>
            <a:r>
              <a:rPr lang="en-US" dirty="0" smtClean="0"/>
              <a:t>Saturated system</a:t>
            </a:r>
          </a:p>
          <a:p>
            <a:pPr lvl="1"/>
            <a:r>
              <a:rPr lang="en-US" dirty="0" smtClean="0"/>
              <a:t>=&gt; higher throughput</a:t>
            </a:r>
          </a:p>
          <a:p>
            <a:pPr lvl="1"/>
            <a:r>
              <a:rPr lang="en-US" dirty="0" smtClean="0"/>
              <a:t>=&gt; higher variance in response time</a:t>
            </a:r>
          </a:p>
          <a:p>
            <a:r>
              <a:rPr lang="en-US" dirty="0" smtClean="0"/>
              <a:t>Potential bottleneck</a:t>
            </a:r>
          </a:p>
          <a:p>
            <a:pPr lvl="1"/>
            <a:r>
              <a:rPr lang="en-US" dirty="0" smtClean="0"/>
              <a:t>Database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123966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91774-9E15-0747-B037-09BDD2E11EBC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6865" r="6865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8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476E-D800-424B-B65F-23515A59B5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Overview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871538" y="1733826"/>
            <a:ext cx="7408862" cy="4052956"/>
            <a:chOff x="871538" y="1733826"/>
            <a:chExt cx="7408862" cy="4052956"/>
          </a:xfrm>
        </p:grpSpPr>
        <p:sp>
          <p:nvSpPr>
            <p:cNvPr id="64" name="Rectangle 63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12" name="Rounded Rectangle 11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3" name="Straight Connector 32"/>
              <p:cNvCxnSpPr>
                <a:stCxn id="10" idx="3"/>
                <a:endCxn id="12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2" name="Rounded Rectangle 4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9" name="Rounded Rectangle 3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7" name="Straight Connector 36"/>
              <p:cNvCxnSpPr>
                <a:stCxn id="42" idx="3"/>
                <a:endCxn id="3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8" name="Rounded Rectangle 4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9" name="Rounded Rectangle 4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50" name="Rounded Rectangle 4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47" name="Rounded Rectangle 4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45" name="Straight Connector 44"/>
              <p:cNvCxnSpPr>
                <a:stCxn id="50" idx="3"/>
                <a:endCxn id="4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Can 50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53" name="Straight Connector 52"/>
            <p:cNvCxnSpPr>
              <a:stCxn id="12" idx="3"/>
              <a:endCxn id="51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9" idx="3"/>
              <a:endCxn id="51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47" idx="3"/>
              <a:endCxn id="51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/>
          <p:cNvCxnSpPr/>
          <p:nvPr/>
        </p:nvCxnSpPr>
        <p:spPr>
          <a:xfrm>
            <a:off x="3357217" y="1733826"/>
            <a:ext cx="0" cy="40529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806660" y="1733826"/>
            <a:ext cx="0" cy="4048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5510691" y="3556008"/>
            <a:ext cx="87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JDBC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903311" y="3543375"/>
            <a:ext cx="117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 IP Sockets</a:t>
            </a:r>
          </a:p>
        </p:txBody>
      </p:sp>
    </p:spTree>
    <p:extLst>
      <p:ext uri="{BB962C8B-B14F-4D97-AF65-F5344CB8AC3E}">
        <p14:creationId xmlns:p14="http://schemas.microsoft.com/office/powerpoint/2010/main" val="42681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459425" y="2131391"/>
            <a:ext cx="8220739" cy="3136348"/>
            <a:chOff x="459425" y="2131391"/>
            <a:chExt cx="8220739" cy="3136348"/>
          </a:xfrm>
        </p:grpSpPr>
        <p:sp>
          <p:nvSpPr>
            <p:cNvPr id="16" name="Rectangle 15"/>
            <p:cNvSpPr/>
            <p:nvPr/>
          </p:nvSpPr>
          <p:spPr>
            <a:xfrm>
              <a:off x="1921565" y="2131391"/>
              <a:ext cx="5256696" cy="313634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 smtClean="0"/>
                <a:t>Middleware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459425" y="2975112"/>
              <a:ext cx="1115391" cy="1104348"/>
              <a:chOff x="1380446" y="2142435"/>
              <a:chExt cx="1115391" cy="1104348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1380446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477631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1574816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065130" y="2606261"/>
              <a:ext cx="828261" cy="18553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NIO</a:t>
              </a:r>
              <a:endParaRPr lang="en-US" sz="1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5130" y="4538870"/>
              <a:ext cx="828261" cy="64052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Buffer Pool</a:t>
              </a:r>
              <a:endParaRPr lang="en-US" sz="14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731032" y="3061254"/>
              <a:ext cx="1115391" cy="1104348"/>
              <a:chOff x="1634435" y="2142435"/>
              <a:chExt cx="1115391" cy="1104348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1634435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731620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828805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Worker</a:t>
                </a:r>
                <a:endParaRPr lang="en-US" sz="1400" dirty="0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6040782" y="2705652"/>
              <a:ext cx="1027044" cy="175591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DB Connection Pool</a:t>
              </a:r>
              <a:endParaRPr lang="en-US" sz="14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7564773" y="2848621"/>
              <a:ext cx="1115391" cy="1483470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992783" y="2440607"/>
              <a:ext cx="1546087" cy="879068"/>
              <a:chOff x="2992783" y="2440607"/>
              <a:chExt cx="1546087" cy="879068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Request Queue</a:t>
                </a:r>
                <a:endParaRPr lang="en-US" sz="1400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010455" y="3582497"/>
              <a:ext cx="1546087" cy="879068"/>
              <a:chOff x="2992783" y="2440607"/>
              <a:chExt cx="1546087" cy="879068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" name="TextBox 36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Response Queue</a:t>
                </a:r>
                <a:endParaRPr lang="en-US" sz="1400" dirty="0"/>
              </a:p>
            </p:txBody>
          </p:sp>
        </p:grpSp>
        <p:sp>
          <p:nvSpPr>
            <p:cNvPr id="45" name="Right Arrow 44"/>
            <p:cNvSpPr/>
            <p:nvPr/>
          </p:nvSpPr>
          <p:spPr>
            <a:xfrm>
              <a:off x="3092170" y="2837577"/>
              <a:ext cx="1358351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/>
            <p:cNvSpPr/>
            <p:nvPr/>
          </p:nvSpPr>
          <p:spPr>
            <a:xfrm rot="10800000">
              <a:off x="3092172" y="3980070"/>
              <a:ext cx="1358349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24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F410-F04B-1A48-B844-F1EDEDD752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49" y="1444070"/>
            <a:ext cx="7222503" cy="45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5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Indices</a:t>
            </a:r>
          </a:p>
          <a:p>
            <a:pPr lvl="1"/>
            <a:r>
              <a:rPr lang="en-US" dirty="0"/>
              <a:t>Queue: </a:t>
            </a:r>
            <a:r>
              <a:rPr lang="en-US" dirty="0" err="1" smtClean="0"/>
              <a:t>client_id</a:t>
            </a:r>
            <a:endParaRPr lang="en-US" dirty="0" smtClean="0"/>
          </a:p>
          <a:p>
            <a:pPr lvl="1"/>
            <a:r>
              <a:rPr lang="en-US" dirty="0"/>
              <a:t>Client: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Message: </a:t>
            </a:r>
            <a:r>
              <a:rPr lang="en-US" dirty="0" err="1" smtClean="0"/>
              <a:t>queue_id</a:t>
            </a:r>
            <a:r>
              <a:rPr lang="en-US" dirty="0"/>
              <a:t>, </a:t>
            </a:r>
            <a:r>
              <a:rPr lang="en-US" dirty="0" err="1" smtClean="0"/>
              <a:t>prio</a:t>
            </a:r>
            <a:r>
              <a:rPr lang="en-US" dirty="0"/>
              <a:t>, </a:t>
            </a:r>
            <a:r>
              <a:rPr lang="en-US" dirty="0" err="1" smtClean="0"/>
              <a:t>sent_at</a:t>
            </a:r>
            <a:r>
              <a:rPr lang="en-US" dirty="0"/>
              <a:t>, </a:t>
            </a:r>
            <a:r>
              <a:rPr lang="en-US" dirty="0" err="1" smtClean="0"/>
              <a:t>client_sender_id</a:t>
            </a:r>
            <a:r>
              <a:rPr lang="en-US" dirty="0"/>
              <a:t>, context</a:t>
            </a:r>
            <a:endParaRPr lang="en-US" dirty="0" smtClean="0"/>
          </a:p>
          <a:p>
            <a:r>
              <a:rPr lang="en-US" dirty="0" smtClean="0"/>
              <a:t>Important stored procedures</a:t>
            </a:r>
          </a:p>
          <a:p>
            <a:pPr lvl="1"/>
            <a:r>
              <a:rPr lang="en-US" dirty="0" err="1" smtClean="0"/>
              <a:t>peekMessage</a:t>
            </a:r>
            <a:endParaRPr lang="en-US" dirty="0" smtClean="0"/>
          </a:p>
          <a:p>
            <a:pPr lvl="1"/>
            <a:r>
              <a:rPr lang="en-US" dirty="0" err="1" smtClean="0"/>
              <a:t>dequeueMessage</a:t>
            </a:r>
            <a:endParaRPr lang="en-US" dirty="0"/>
          </a:p>
          <a:p>
            <a:pPr lvl="2"/>
            <a:r>
              <a:rPr lang="en-US" dirty="0" smtClean="0"/>
              <a:t>Locks a specific record for </a:t>
            </a:r>
            <a:r>
              <a:rPr lang="en-US" dirty="0" err="1" smtClean="0"/>
              <a:t>dequeuing</a:t>
            </a:r>
            <a:endParaRPr lang="en-US" dirty="0" smtClean="0"/>
          </a:p>
          <a:p>
            <a:r>
              <a:rPr lang="en-US" dirty="0" smtClean="0"/>
              <a:t>Prepared statements &amp; auto commit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79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294732"/>
            <a:ext cx="7814733" cy="483143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ClientDto</a:t>
            </a:r>
            <a:r>
              <a:rPr lang="en-US" dirty="0"/>
              <a:t> register(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err="1" smtClean="0"/>
              <a:t>ClientDto</a:t>
            </a:r>
            <a:r>
              <a:rPr lang="en-US" dirty="0" smtClean="0"/>
              <a:t> </a:t>
            </a:r>
            <a:r>
              <a:rPr lang="en-US" dirty="0" err="1"/>
              <a:t>lookupClient</a:t>
            </a:r>
            <a:r>
              <a:rPr lang="en-US" dirty="0"/>
              <a:t>(String </a:t>
            </a:r>
            <a:r>
              <a:rPr lang="en-US" dirty="0" err="1"/>
              <a:t>clientName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QueueDto</a:t>
            </a:r>
            <a:r>
              <a:rPr lang="en-US" dirty="0" smtClean="0"/>
              <a:t> </a:t>
            </a:r>
            <a:r>
              <a:rPr lang="en-US" dirty="0" err="1"/>
              <a:t>lookupClientQueue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createQueue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lookupClientQueue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deleteQueue</a:t>
            </a:r>
            <a:r>
              <a:rPr lang="en-US" dirty="0"/>
              <a:t>(long id)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sendMessage</a:t>
            </a:r>
            <a:r>
              <a:rPr lang="en-US" dirty="0"/>
              <a:t>(long </a:t>
            </a:r>
            <a:r>
              <a:rPr lang="en-US" dirty="0" err="1"/>
              <a:t>queueId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</a:t>
            </a:r>
            <a:r>
              <a:rPr lang="en-US" dirty="0"/>
              <a:t>(long[] </a:t>
            </a:r>
            <a:r>
              <a:rPr lang="en-US" dirty="0" err="1"/>
              <a:t>queueIds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sendRequestToClient</a:t>
            </a:r>
            <a:r>
              <a:rPr lang="en-US" dirty="0"/>
              <a:t>(long client,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sendResponseToClient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long context,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queuesWithPendingMessages</a:t>
            </a:r>
            <a:r>
              <a:rPr lang="en-US" dirty="0"/>
              <a:t>(List&lt;</a:t>
            </a:r>
            <a:r>
              <a:rPr lang="en-US" dirty="0" err="1"/>
              <a:t>QueueDto</a:t>
            </a:r>
            <a:r>
              <a:rPr lang="en-US" dirty="0"/>
              <a:t>&gt; queues,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maxNumQueues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peekMessage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dequeueMessage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Client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Expo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237</TotalTime>
  <Words>1282</Words>
  <Application>Microsoft Macintosh PowerPoint</Application>
  <PresentationFormat>On-screen Show (4:3)</PresentationFormat>
  <Paragraphs>429</Paragraphs>
  <Slides>36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Waveform</vt:lpstr>
      <vt:lpstr>MLMQ Mat Luke Message Queuing</vt:lpstr>
      <vt:lpstr>PowerPoint Presentation</vt:lpstr>
      <vt:lpstr>Agenda</vt:lpstr>
      <vt:lpstr>Design</vt:lpstr>
      <vt:lpstr>Design – Overview</vt:lpstr>
      <vt:lpstr>Design – Middleware</vt:lpstr>
      <vt:lpstr>Design – Database</vt:lpstr>
      <vt:lpstr>Design – Database Interface</vt:lpstr>
      <vt:lpstr>Design – Client Interface</vt:lpstr>
      <vt:lpstr>Experiments</vt:lpstr>
      <vt:lpstr>Experiments – Summary</vt:lpstr>
      <vt:lpstr>Experiments – Setup</vt:lpstr>
      <vt:lpstr>Experiments – Setup</vt:lpstr>
      <vt:lpstr>Experiments – Setup</vt:lpstr>
      <vt:lpstr>Experiments – Setup</vt:lpstr>
      <vt:lpstr>Experiments – Sequential Test</vt:lpstr>
      <vt:lpstr>Experiments – Parallel Tests</vt:lpstr>
      <vt:lpstr>Experiments – 2h Test without warmup / cooldown time, response time</vt:lpstr>
      <vt:lpstr>Experiments – 2h Test with 4 minutes warmup / cooldown time, response time</vt:lpstr>
      <vt:lpstr>Experiments – 2h Test without warmup / cooldown time, throughput</vt:lpstr>
      <vt:lpstr>Experiments – 2h Test with 4 minutes warmup / cooldown time, throughput</vt:lpstr>
      <vt:lpstr>Experiments – 2h Test</vt:lpstr>
      <vt:lpstr>Experiments – Results, 2h Test</vt:lpstr>
      <vt:lpstr>Experiments – Results, 2h Test</vt:lpstr>
      <vt:lpstr>Experiments – Results, 2h Test</vt:lpstr>
      <vt:lpstr>Experiments – Factors</vt:lpstr>
      <vt:lpstr>Experiments – Primary Factors</vt:lpstr>
      <vt:lpstr>Experiments – Results: 2k Test</vt:lpstr>
      <vt:lpstr>Experiments – Results: 2k Test</vt:lpstr>
      <vt:lpstr>Experiments – Incremental Load Test, Response Time</vt:lpstr>
      <vt:lpstr>Experiments – Incremental Load Test, Response Time</vt:lpstr>
      <vt:lpstr>Experiments – Incremental Load Test, Response Time</vt:lpstr>
      <vt:lpstr>Experiments – Incremental Load Test, Throughput</vt:lpstr>
      <vt:lpstr>Lessons Learned about the System</vt:lpstr>
      <vt:lpstr>Lessons Learned about the System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</dc:title>
  <dc:creator>Lukas Elmer</dc:creator>
  <cp:lastModifiedBy>Lukas Elmer</cp:lastModifiedBy>
  <cp:revision>203</cp:revision>
  <dcterms:created xsi:type="dcterms:W3CDTF">2013-11-11T17:38:36Z</dcterms:created>
  <dcterms:modified xsi:type="dcterms:W3CDTF">2013-11-14T13:55:51Z</dcterms:modified>
</cp:coreProperties>
</file>

<file path=docProps/thumbnail.jpeg>
</file>